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5" r:id="rId3"/>
    <p:sldId id="367" r:id="rId4"/>
    <p:sldId id="368" r:id="rId5"/>
    <p:sldId id="370" r:id="rId6"/>
    <p:sldId id="371" r:id="rId7"/>
    <p:sldId id="373" r:id="rId8"/>
    <p:sldId id="374" r:id="rId9"/>
    <p:sldId id="37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7768-3473-498B-A3B1-3A1FAED02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9890D-3026-43EC-A08E-BC27F3BEE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D6D9D-17C8-44A1-AA55-C4C2F447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4B3E2-F5B1-43EE-9374-E1DE9D02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E1DD-6795-43FC-B18D-E3A303C4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3522-3153-48A0-9E2F-AD8EC5E7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913EE-DDCF-4798-BC55-977E9C476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B3AF5-50AA-45F2-A569-B4B96CF6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51930-207B-4B11-B997-B251E5AF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7ADDD-860F-4E3F-82E3-5743FA8A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7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C47CF-9AEE-445A-A5B1-8CC865CD5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D598F-3847-424F-9FA4-7DF327A6F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8876-CC78-4DB9-9BB1-E63731BC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0EEA7-F577-4A5B-A12C-FD9336DE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B824C-B879-4A14-B003-A83CF034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4882-FBFB-4F4C-BCAD-5EF3AB4F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C40D-C227-4293-98DB-D211ECC3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8F56-1875-4BD9-B56D-51C58578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5D84B-5749-4D92-84B3-8B53EE92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BC04D-9E93-407C-8FF9-306FEC29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9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E72E-0F6C-43DD-8886-EE6D04FC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84FC0-A6B2-4F9D-A451-E0CA8036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8158C-E325-4F2B-9D5F-B3A4798C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0596E-1059-4882-9818-127589C1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050DB-809E-4A1C-8CA1-08BE7589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9AB2-F7BF-41EA-B2B7-AF2CECE3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F594-4EF5-4799-80B4-F28897845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28FE5-580A-45B9-8B29-2DEC63B63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95F25-E1DB-441F-A8AB-C6F5595A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645FF-4EFF-4F52-849E-E2ADD13A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DA2A5-7C7E-4885-9470-6A354DDF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7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AC0C-6D82-4923-B4D6-1ED6D899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0843-B317-4626-8694-1BDEF3392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D5F81-A3D6-4450-B7A4-8DC9CCCC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7F1CF-EEFE-4C91-9AA5-D31C5A35A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4988B-B040-46A0-A539-DDB7E0D10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B5636-2944-4402-9BF7-06C7C14D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A168D-6CC6-45C8-8C5D-0182D975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C4171-4DF4-4765-BAAE-78B0F665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ECBB-5530-4C29-87CD-1C4977DC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4F1D3-9E89-41B0-98BB-9688186E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8ACBE-BCAA-4395-A56A-95D3012B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8180-EBD3-423C-81B1-DF9E62A1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5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60D7D-37F7-4CEF-ADDB-94D8A3A5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27BD2-89AC-4B56-89BE-F0F33D72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967AE-BC45-4717-B72C-C84D635D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9968-0F1B-4217-B202-7783A200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2284-1E2B-4AB5-9E50-8A31E30F5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8ED14-E005-4285-B4C2-02C741B1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5571B-96B8-45C6-A94C-A43CBDC9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AEBA7-6449-43E6-B7F0-804E7AFA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E910E-DE07-4D9B-871F-8B657787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5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DC4F-6465-4E72-A738-25F3322B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6C620F-9E0C-4AD0-99E1-47808698A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A2E1F-B8A6-4F4A-ACBB-7D0CEC809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C28C2-5F99-44F5-B500-8F1CFFF4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D2C4A-F74F-4053-9790-D6E2F67A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C5B4A-D729-4BA9-98AE-C5153D9A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2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39D37-F24D-413F-95BC-24ECB543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AC140-DD72-4954-9E29-D5AA12A87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EB6C2-8B47-47B6-8AB6-6AEBD49CF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063D-874D-4D89-9B66-0090E8D9E9B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A03A6-4D75-4E69-B566-AB1BD0050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CF11D-F42C-4C3D-A2BD-1E48FE1F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EF06-B366-4E8F-858F-94CEA795E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7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ra.turnbull@housingeurope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33B9-99D0-4EC7-A502-B8C768E3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18" y="1311565"/>
            <a:ext cx="4501878" cy="2382980"/>
          </a:xfrm>
        </p:spPr>
        <p:txBody>
          <a:bodyPr>
            <a:normAutofit fontScale="90000"/>
          </a:bodyPr>
          <a:lstStyle/>
          <a:p>
            <a:r>
              <a:rPr lang="en-GB" sz="3800" b="1" dirty="0">
                <a:solidFill>
                  <a:srgbClr val="FFFFFF"/>
                </a:solidFill>
              </a:rPr>
              <a:t>Investment of the Social and Affordable Housing Sector in Europe</a:t>
            </a:r>
            <a:br>
              <a:rPr lang="en-GB" sz="3800" b="1" dirty="0">
                <a:solidFill>
                  <a:srgbClr val="FFFFFF"/>
                </a:solidFill>
              </a:rPr>
            </a:br>
            <a:endParaRPr lang="en-GB" sz="38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F0F46-CCAD-4AA5-857A-50DBB1C25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477" y="4264456"/>
            <a:ext cx="4858817" cy="1281978"/>
          </a:xfrm>
        </p:spPr>
        <p:txBody>
          <a:bodyPr>
            <a:normAutofit/>
          </a:bodyPr>
          <a:lstStyle/>
          <a:p>
            <a:r>
              <a:rPr lang="en-GB" sz="1900" i="1" dirty="0">
                <a:solidFill>
                  <a:srgbClr val="FFFFFF"/>
                </a:solidFill>
              </a:rPr>
              <a:t>Dara TURNBULL (Research Coordinator)</a:t>
            </a:r>
          </a:p>
          <a:p>
            <a:r>
              <a:rPr lang="en-GB" sz="190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dara.turnbull@housingeurope.eu</a:t>
            </a:r>
            <a:endParaRPr lang="en-GB" sz="1900" i="1" dirty="0">
              <a:solidFill>
                <a:schemeClr val="bg1"/>
              </a:solidFill>
            </a:endParaRPr>
          </a:p>
          <a:p>
            <a:pPr algn="l"/>
            <a:endParaRPr lang="en-GB" sz="1400" i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4BE3C-8886-4778-AA1D-B323AB523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61" y="1655286"/>
            <a:ext cx="4095809" cy="4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F6BF-07D7-4EB6-A6A5-AD636E5B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09"/>
            <a:ext cx="10515600" cy="1737215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Thank you for your time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i="1" dirty="0">
                <a:solidFill>
                  <a:srgbClr val="0070C0"/>
                </a:solidFill>
              </a:rPr>
              <a:t>dara.turnbull@housingeurope.eu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DD9F-5212-46CA-9CBE-F42BB97D3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84" y="5120784"/>
            <a:ext cx="1737216" cy="1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7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203-5B97-4963-AA81-213B0C6F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2AD7-3765-46E0-A826-ABB5D68A5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500" dirty="0"/>
              <a:t>The </a:t>
            </a:r>
            <a:r>
              <a:rPr lang="en-GB" sz="3500" b="1" dirty="0"/>
              <a:t>two primary goals </a:t>
            </a:r>
            <a:r>
              <a:rPr lang="en-GB" sz="3500" dirty="0"/>
              <a:t>of the survey were</a:t>
            </a:r>
          </a:p>
          <a:p>
            <a:pPr marL="0" indent="0">
              <a:buNone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To get a sense of the </a:t>
            </a:r>
            <a:r>
              <a:rPr lang="en-GB" b="1" i="1" dirty="0">
                <a:solidFill>
                  <a:srgbClr val="0070C0"/>
                </a:solidFill>
              </a:rPr>
              <a:t>recent investment </a:t>
            </a:r>
            <a:r>
              <a:rPr lang="en-GB" i="1" dirty="0"/>
              <a:t>history of Housing Europe members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To enquire as to the </a:t>
            </a:r>
            <a:r>
              <a:rPr lang="en-GB" b="1" i="1" dirty="0">
                <a:solidFill>
                  <a:srgbClr val="0070C0"/>
                </a:solidFill>
              </a:rPr>
              <a:t>likely future investment </a:t>
            </a:r>
            <a:r>
              <a:rPr lang="en-GB" i="1" dirty="0"/>
              <a:t>of organisations over the medium to long term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B08A0-9B79-4F84-A150-A221890CC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92" y="5120784"/>
            <a:ext cx="1737216" cy="1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203-5B97-4963-AA81-213B0C6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5" y="404664"/>
            <a:ext cx="10834256" cy="67772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Responses – </a:t>
            </a:r>
            <a:r>
              <a:rPr lang="en-GB" b="1" dirty="0"/>
              <a:t>‘EU-16’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2AD7-3765-46E0-A826-ABB5D68A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487054"/>
            <a:ext cx="5080000" cy="4966281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Austria</a:t>
            </a:r>
            <a:endParaRPr lang="en-GB" dirty="0"/>
          </a:p>
          <a:p>
            <a:pPr lvl="0"/>
            <a:r>
              <a:rPr lang="en-GB" i="1" dirty="0"/>
              <a:t>Belgium</a:t>
            </a:r>
            <a:endParaRPr lang="en-GB" dirty="0"/>
          </a:p>
          <a:p>
            <a:pPr lvl="0"/>
            <a:r>
              <a:rPr lang="en-GB" i="1" dirty="0"/>
              <a:t>The Czech Republic/Czechia</a:t>
            </a:r>
            <a:endParaRPr lang="en-GB" dirty="0"/>
          </a:p>
          <a:p>
            <a:pPr lvl="0"/>
            <a:r>
              <a:rPr lang="en-GB" i="1" dirty="0"/>
              <a:t>Denmark</a:t>
            </a:r>
            <a:endParaRPr lang="en-GB" dirty="0"/>
          </a:p>
          <a:p>
            <a:pPr lvl="0"/>
            <a:r>
              <a:rPr lang="en-GB" i="1" dirty="0"/>
              <a:t>Estonia</a:t>
            </a:r>
            <a:endParaRPr lang="en-GB" dirty="0"/>
          </a:p>
          <a:p>
            <a:pPr lvl="0"/>
            <a:r>
              <a:rPr lang="en-GB" i="1" dirty="0"/>
              <a:t>Finland</a:t>
            </a:r>
            <a:endParaRPr lang="en-GB" dirty="0"/>
          </a:p>
          <a:p>
            <a:pPr lvl="0"/>
            <a:r>
              <a:rPr lang="en-GB" i="1" dirty="0"/>
              <a:t>France</a:t>
            </a:r>
            <a:endParaRPr lang="en-GB" dirty="0"/>
          </a:p>
          <a:p>
            <a:pPr lvl="0"/>
            <a:r>
              <a:rPr lang="en-GB" i="1" dirty="0"/>
              <a:t>Germany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11F200-9AAE-47D7-8B54-A94DE47D4954}"/>
              </a:ext>
            </a:extLst>
          </p:cNvPr>
          <p:cNvSpPr txBox="1">
            <a:spLocks/>
          </p:cNvSpPr>
          <p:nvPr/>
        </p:nvSpPr>
        <p:spPr>
          <a:xfrm>
            <a:off x="5929745" y="1487054"/>
            <a:ext cx="5726546" cy="4966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Ireland</a:t>
            </a:r>
            <a:endParaRPr lang="en-GB" dirty="0"/>
          </a:p>
          <a:p>
            <a:r>
              <a:rPr lang="en-GB" i="1" dirty="0"/>
              <a:t>Italy</a:t>
            </a:r>
            <a:endParaRPr lang="en-GB" dirty="0"/>
          </a:p>
          <a:p>
            <a:r>
              <a:rPr lang="en-GB" i="1" dirty="0"/>
              <a:t>Luxembourg</a:t>
            </a:r>
            <a:endParaRPr lang="en-GB" dirty="0"/>
          </a:p>
          <a:p>
            <a:r>
              <a:rPr lang="en-GB" i="1" dirty="0"/>
              <a:t>The Netherlands</a:t>
            </a:r>
            <a:endParaRPr lang="en-GB" dirty="0"/>
          </a:p>
          <a:p>
            <a:r>
              <a:rPr lang="en-GB" i="1" dirty="0"/>
              <a:t>Slovenia</a:t>
            </a:r>
            <a:endParaRPr lang="en-GB" dirty="0"/>
          </a:p>
          <a:p>
            <a:r>
              <a:rPr lang="en-GB" i="1" dirty="0"/>
              <a:t>Spain </a:t>
            </a:r>
            <a:endParaRPr lang="en-GB" dirty="0"/>
          </a:p>
          <a:p>
            <a:r>
              <a:rPr lang="en-GB" i="1" dirty="0"/>
              <a:t>Sweden </a:t>
            </a:r>
            <a:endParaRPr lang="en-GB" dirty="0"/>
          </a:p>
          <a:p>
            <a:r>
              <a:rPr lang="en-GB" i="1" dirty="0"/>
              <a:t>United Kingdom (Ex-Northern Ireland)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4E9B0-21C2-4F29-B5CA-C5E9B6AB4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92" y="5120784"/>
            <a:ext cx="1737216" cy="1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2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203-5B97-4963-AA81-213B0C6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44624"/>
            <a:ext cx="11493909" cy="1373014"/>
          </a:xfrm>
        </p:spPr>
        <p:txBody>
          <a:bodyPr>
            <a:normAutofit/>
          </a:bodyPr>
          <a:lstStyle/>
          <a:p>
            <a:r>
              <a:rPr lang="en-GB" sz="3700" b="1" dirty="0">
                <a:solidFill>
                  <a:srgbClr val="0070C0"/>
                </a:solidFill>
              </a:rPr>
              <a:t>The Age Profile of the Housing Stock Managed by Housing Europe Members </a:t>
            </a:r>
            <a:r>
              <a:rPr lang="en-GB" sz="3700" b="1" dirty="0"/>
              <a:t>(EU-16)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2AD7-3765-46E0-A826-ABB5D68A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6" y="5230760"/>
            <a:ext cx="10811610" cy="1582615"/>
          </a:xfrm>
        </p:spPr>
        <p:txBody>
          <a:bodyPr>
            <a:normAutofit fontScale="92500"/>
          </a:bodyPr>
          <a:lstStyle/>
          <a:p>
            <a:pPr marL="176213" indent="-176213"/>
            <a:r>
              <a:rPr lang="en-GB" sz="2200" dirty="0"/>
              <a:t>a </a:t>
            </a:r>
            <a:r>
              <a:rPr lang="en-GB" sz="2200" b="1" dirty="0">
                <a:solidFill>
                  <a:srgbClr val="0070C0"/>
                </a:solidFill>
              </a:rPr>
              <a:t>high degree of variability</a:t>
            </a:r>
            <a:r>
              <a:rPr lang="en-GB" sz="2200" dirty="0"/>
              <a:t>, in terms of the age profile of housing units managed, between countries </a:t>
            </a:r>
          </a:p>
          <a:p>
            <a:pPr marL="576263" lvl="1" indent="-176213"/>
            <a:r>
              <a:rPr lang="en-GB" sz="2100" i="1" dirty="0"/>
              <a:t>63 per cent of units in Slovenia were over 50 years old, versus only 4 per cent in Ireland</a:t>
            </a:r>
          </a:p>
          <a:p>
            <a:pPr marL="576263" lvl="1" indent="-176213"/>
            <a:r>
              <a:rPr lang="en-GB" sz="2100" i="1" dirty="0"/>
              <a:t>Partly explained by nature of housing provider (HA newer than State/Municipal)</a:t>
            </a:r>
          </a:p>
          <a:p>
            <a:pPr marL="176213" indent="-176213"/>
            <a:r>
              <a:rPr lang="en-GB" sz="2200" dirty="0"/>
              <a:t>just </a:t>
            </a:r>
            <a:r>
              <a:rPr lang="en-GB" sz="2200" b="1" dirty="0">
                <a:solidFill>
                  <a:srgbClr val="0070C0"/>
                </a:solidFill>
              </a:rPr>
              <a:t>24 per cent </a:t>
            </a:r>
            <a:r>
              <a:rPr lang="en-GB" sz="2200" dirty="0"/>
              <a:t>of units were built in the last 30 years</a:t>
            </a:r>
          </a:p>
          <a:p>
            <a:pPr marL="576263" lvl="1" indent="-176213"/>
            <a:endParaRPr lang="en-GB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40B62-3289-443C-93C9-77B938D4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34" y="1333412"/>
            <a:ext cx="5851931" cy="3816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3328C-EA0F-46C0-9F9D-0744EF37B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92" y="5120784"/>
            <a:ext cx="1737216" cy="1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203-5B97-4963-AA81-213B0C6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44624"/>
            <a:ext cx="11360727" cy="1373014"/>
          </a:xfrm>
        </p:spPr>
        <p:txBody>
          <a:bodyPr>
            <a:normAutofit/>
          </a:bodyPr>
          <a:lstStyle/>
          <a:p>
            <a:r>
              <a:rPr lang="en-GB" sz="3800" b="1" dirty="0">
                <a:solidFill>
                  <a:srgbClr val="0070C0"/>
                </a:solidFill>
              </a:rPr>
              <a:t>Investment in Construction, Rehabilitation and Maintenance over the past 20 years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CD3F91-E4F0-48E8-8DD1-DF9CB16DE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384" y="1322295"/>
            <a:ext cx="4816176" cy="3060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B1B30D-8366-4C66-BA87-856D84898C22}"/>
              </a:ext>
            </a:extLst>
          </p:cNvPr>
          <p:cNvSpPr txBox="1">
            <a:spLocks/>
          </p:cNvSpPr>
          <p:nvPr/>
        </p:nvSpPr>
        <p:spPr>
          <a:xfrm>
            <a:off x="434109" y="4479636"/>
            <a:ext cx="11360727" cy="2170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n-GB" dirty="0"/>
              <a:t>The three highest spending countries–France, the UK and Germany–account for around </a:t>
            </a:r>
            <a:r>
              <a:rPr lang="en-GB" b="1" dirty="0">
                <a:solidFill>
                  <a:srgbClr val="0070C0"/>
                </a:solidFill>
              </a:rPr>
              <a:t>70 per cent of all investment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in new construction</a:t>
            </a:r>
          </a:p>
          <a:p>
            <a:pPr marL="576263" lvl="1" indent="-176213">
              <a:lnSpc>
                <a:spcPct val="120000"/>
              </a:lnSpc>
            </a:pPr>
            <a:r>
              <a:rPr lang="en-GB" sz="2600" dirty="0"/>
              <a:t>France accounts for roughly </a:t>
            </a:r>
            <a:r>
              <a:rPr lang="en-GB" sz="2600" b="1" dirty="0">
                <a:solidFill>
                  <a:srgbClr val="0070C0"/>
                </a:solidFill>
              </a:rPr>
              <a:t>one-third</a:t>
            </a:r>
            <a:r>
              <a:rPr lang="en-GB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600" dirty="0"/>
              <a:t>of spending on new construction by itself</a:t>
            </a:r>
          </a:p>
          <a:p>
            <a:pPr marL="176213" indent="-176213"/>
            <a:r>
              <a:rPr lang="en-GB" dirty="0"/>
              <a:t>The top four spenders–France, the UK, the Netherlands and Germany–account for </a:t>
            </a:r>
            <a:r>
              <a:rPr lang="en-GB" b="1" dirty="0">
                <a:solidFill>
                  <a:srgbClr val="0070C0"/>
                </a:solidFill>
              </a:rPr>
              <a:t>three-quarters of M&amp;R spending </a:t>
            </a:r>
          </a:p>
          <a:p>
            <a:pPr marL="576263" lvl="1" indent="-176213">
              <a:lnSpc>
                <a:spcPct val="120000"/>
              </a:lnSpc>
            </a:pPr>
            <a:r>
              <a:rPr lang="en-GB" sz="2600" dirty="0"/>
              <a:t>Nominal spending has increased in most countries in recent years, as economic conditions improved and housing providers looked more into upgrading the energy rating of their buildings </a:t>
            </a:r>
          </a:p>
          <a:p>
            <a:pPr marL="176213" indent="-176213"/>
            <a:endParaRPr lang="en-GB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953D3-85A6-4470-B62E-5640A8539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84" y="0"/>
            <a:ext cx="1737216" cy="1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203-5B97-4963-AA81-213B0C6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274638"/>
            <a:ext cx="11277600" cy="634082"/>
          </a:xfrm>
        </p:spPr>
        <p:txBody>
          <a:bodyPr>
            <a:normAutofit/>
          </a:bodyPr>
          <a:lstStyle/>
          <a:p>
            <a:r>
              <a:rPr lang="en-GB" sz="3800" b="1" dirty="0">
                <a:solidFill>
                  <a:srgbClr val="0070C0"/>
                </a:solidFill>
              </a:rPr>
              <a:t>Assessment of Future Building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2AD7-3765-46E0-A826-ABB5D68A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1124744"/>
            <a:ext cx="11277600" cy="5458618"/>
          </a:xfrm>
        </p:spPr>
        <p:txBody>
          <a:bodyPr>
            <a:normAutofit/>
          </a:bodyPr>
          <a:lstStyle/>
          <a:p>
            <a:r>
              <a:rPr lang="en-GB" dirty="0"/>
              <a:t>In the period 2019-2030, respondents to the survey estimate that </a:t>
            </a:r>
            <a:r>
              <a:rPr lang="en-GB" b="1" i="1" dirty="0">
                <a:solidFill>
                  <a:srgbClr val="0070C0"/>
                </a:solidFill>
              </a:rPr>
              <a:t>circa 3.25 million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new social and affordable housing units will be delivered</a:t>
            </a:r>
          </a:p>
          <a:p>
            <a:pPr lvl="1"/>
            <a:r>
              <a:rPr lang="en-GB" dirty="0"/>
              <a:t>This equates to around </a:t>
            </a:r>
            <a:r>
              <a:rPr lang="en-GB" b="1" i="1" dirty="0">
                <a:solidFill>
                  <a:srgbClr val="0070C0"/>
                </a:solidFill>
              </a:rPr>
              <a:t>270,000 units per year</a:t>
            </a:r>
          </a:p>
          <a:p>
            <a:r>
              <a:rPr lang="en-GB" dirty="0"/>
              <a:t>Both aspirational and realistic</a:t>
            </a:r>
          </a:p>
          <a:p>
            <a:r>
              <a:rPr lang="en-GB" dirty="0"/>
              <a:t>The overall cost of delivering the estimated three million plus additional units is </a:t>
            </a:r>
            <a:r>
              <a:rPr lang="en-GB" b="1" i="1" dirty="0">
                <a:solidFill>
                  <a:srgbClr val="0070C0"/>
                </a:solidFill>
              </a:rPr>
              <a:t>€568bn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2B18E-A6F9-4D69-88B6-570B4E29A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044" y="3831196"/>
            <a:ext cx="4314611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37D5D-B161-42A6-9553-E8DE4117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5" y="3854053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203-5B97-4963-AA81-213B0C6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44624"/>
            <a:ext cx="11286837" cy="864096"/>
          </a:xfrm>
        </p:spPr>
        <p:txBody>
          <a:bodyPr>
            <a:normAutofit/>
          </a:bodyPr>
          <a:lstStyle/>
          <a:p>
            <a:r>
              <a:rPr lang="en-GB" sz="3800" b="1" dirty="0">
                <a:solidFill>
                  <a:srgbClr val="0070C0"/>
                </a:solidFill>
              </a:rPr>
              <a:t>Assessment of Future Rehabilitation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2AD7-3765-46E0-A826-ABB5D68A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785091"/>
            <a:ext cx="11286837" cy="3066473"/>
          </a:xfrm>
        </p:spPr>
        <p:txBody>
          <a:bodyPr>
            <a:normAutofit/>
          </a:bodyPr>
          <a:lstStyle/>
          <a:p>
            <a:r>
              <a:rPr lang="en-GB" dirty="0"/>
              <a:t>The estimates provided by respondents and Housing Europe show that </a:t>
            </a:r>
          </a:p>
          <a:p>
            <a:r>
              <a:rPr lang="en-GB" b="1" i="1" dirty="0">
                <a:solidFill>
                  <a:srgbClr val="0070C0"/>
                </a:solidFill>
              </a:rPr>
              <a:t>380,000 units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are expected to be rehabilitated per year on average between 2019 and 2030 This equates to around </a:t>
            </a:r>
            <a:r>
              <a:rPr lang="en-GB" b="1" i="1" dirty="0">
                <a:solidFill>
                  <a:srgbClr val="0070C0"/>
                </a:solidFill>
              </a:rPr>
              <a:t>4.6 million units in total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over the period</a:t>
            </a:r>
          </a:p>
          <a:p>
            <a:pPr lvl="1"/>
            <a:r>
              <a:rPr lang="en-GB" dirty="0"/>
              <a:t>roughly </a:t>
            </a:r>
            <a:r>
              <a:rPr lang="en-GB" dirty="0">
                <a:solidFill>
                  <a:srgbClr val="0070C0"/>
                </a:solidFill>
              </a:rPr>
              <a:t>21 per cent </a:t>
            </a:r>
            <a:r>
              <a:rPr lang="en-GB" dirty="0"/>
              <a:t>of the nearly 22 million properties owned or managed by respondents at the time of the survey</a:t>
            </a:r>
          </a:p>
          <a:p>
            <a:r>
              <a:rPr lang="en-GB" dirty="0"/>
              <a:t>rough estimate of the investment need approximately </a:t>
            </a:r>
            <a:r>
              <a:rPr lang="en-GB" b="1" i="1" dirty="0">
                <a:solidFill>
                  <a:srgbClr val="0070C0"/>
                </a:solidFill>
              </a:rPr>
              <a:t>€214bn</a:t>
            </a:r>
            <a:endParaRPr lang="en-GB" dirty="0"/>
          </a:p>
          <a:p>
            <a:endParaRPr lang="en-GB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51306-8E58-46BD-B865-1FBF24CC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658" y="3851564"/>
            <a:ext cx="3809524" cy="2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77F63-A508-48AA-A267-7D74F0104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5" y="4222993"/>
            <a:ext cx="4419048" cy="2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203-5B97-4963-AA81-213B0C6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1" y="260648"/>
            <a:ext cx="11406909" cy="1023207"/>
          </a:xfrm>
        </p:spPr>
        <p:txBody>
          <a:bodyPr>
            <a:normAutofit/>
          </a:bodyPr>
          <a:lstStyle/>
          <a:p>
            <a:pPr algn="ctr"/>
            <a:r>
              <a:rPr lang="en-GB" sz="3800" b="1" dirty="0">
                <a:solidFill>
                  <a:srgbClr val="0070C0"/>
                </a:solidFill>
              </a:rPr>
              <a:t>Assessment of Future Drivers of Investment - </a:t>
            </a:r>
            <a:r>
              <a:rPr lang="en-GB" sz="3800" b="1" dirty="0"/>
              <a:t>Newbuilds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9FB71-C7F0-441A-909D-B2D6E888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94" y="1332346"/>
            <a:ext cx="7683011" cy="500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F5D977-CA54-4B78-BBB7-D15F8B21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92" y="5120784"/>
            <a:ext cx="1737216" cy="1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6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203-5B97-4963-AA81-213B0C6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1" y="260648"/>
            <a:ext cx="11406909" cy="1023207"/>
          </a:xfrm>
        </p:spPr>
        <p:txBody>
          <a:bodyPr>
            <a:noAutofit/>
          </a:bodyPr>
          <a:lstStyle/>
          <a:p>
            <a:pPr algn="ctr"/>
            <a:r>
              <a:rPr lang="en-GB" sz="3700" b="1" dirty="0">
                <a:solidFill>
                  <a:srgbClr val="0070C0"/>
                </a:solidFill>
              </a:rPr>
              <a:t>Assessment of Future Drivers of Investment - </a:t>
            </a:r>
            <a:r>
              <a:rPr lang="en-GB" sz="3700" b="1" dirty="0"/>
              <a:t>Rehabilitation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5D977-CA54-4B78-BBB7-D15F8B21A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92" y="5120784"/>
            <a:ext cx="1737216" cy="1737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E3A5B-087D-45DC-983A-D362CFB65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56" y="1370181"/>
            <a:ext cx="7709687" cy="50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431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Investment of the Social and Affordable Housing Sector in Europe </vt:lpstr>
      <vt:lpstr>Objectives</vt:lpstr>
      <vt:lpstr>Responses – ‘EU-16’</vt:lpstr>
      <vt:lpstr>The Age Profile of the Housing Stock Managed by Housing Europe Members (EU-16)</vt:lpstr>
      <vt:lpstr>Investment in Construction, Rehabilitation and Maintenance over the past 20 years</vt:lpstr>
      <vt:lpstr>Assessment of Future Building Activity</vt:lpstr>
      <vt:lpstr>Assessment of Future Rehabilitation Activity</vt:lpstr>
      <vt:lpstr>Assessment of Future Drivers of Investment - Newbuilds</vt:lpstr>
      <vt:lpstr>Assessment of Future Drivers of Investment - Rehabilitation</vt:lpstr>
      <vt:lpstr>Thank you for your time dara.turnbull@housingeurope.eu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with measuring housing affordability in the EU</dc:title>
  <dc:creator>HEC</dc:creator>
  <cp:lastModifiedBy>HEC</cp:lastModifiedBy>
  <cp:revision>23</cp:revision>
  <dcterms:created xsi:type="dcterms:W3CDTF">2020-02-25T11:08:24Z</dcterms:created>
  <dcterms:modified xsi:type="dcterms:W3CDTF">2020-02-25T15:35:49Z</dcterms:modified>
</cp:coreProperties>
</file>